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18"/>
  </p:notesMasterIdLst>
  <p:handoutMasterIdLst>
    <p:handoutMasterId r:id="rId19"/>
  </p:handoutMasterIdLst>
  <p:sldIdLst>
    <p:sldId id="256" r:id="rId5"/>
    <p:sldId id="309" r:id="rId6"/>
    <p:sldId id="396" r:id="rId7"/>
    <p:sldId id="310" r:id="rId8"/>
    <p:sldId id="389" r:id="rId9"/>
    <p:sldId id="388" r:id="rId10"/>
    <p:sldId id="392" r:id="rId11"/>
    <p:sldId id="399" r:id="rId12"/>
    <p:sldId id="311" r:id="rId13"/>
    <p:sldId id="397" r:id="rId14"/>
    <p:sldId id="391" r:id="rId15"/>
    <p:sldId id="395" r:id="rId16"/>
    <p:sldId id="394" r:id="rId17"/>
  </p:sldIdLst>
  <p:sldSz cx="12188825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888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9C2F"/>
    <a:srgbClr val="C59C27"/>
    <a:srgbClr val="D13940"/>
    <a:srgbClr val="EF9A1A"/>
    <a:srgbClr val="907262"/>
    <a:srgbClr val="B3CD1F"/>
    <a:srgbClr val="43B1E5"/>
    <a:srgbClr val="00B8BB"/>
    <a:srgbClr val="426FB6"/>
    <a:srgbClr val="13AA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75" autoAdjust="0"/>
    <p:restoredTop sz="96571" autoAdjust="0"/>
  </p:normalViewPr>
  <p:slideViewPr>
    <p:cSldViewPr snapToGrid="0" showGuides="1">
      <p:cViewPr varScale="1">
        <p:scale>
          <a:sx n="107" d="100"/>
          <a:sy n="107" d="100"/>
        </p:scale>
        <p:origin x="-112" y="-224"/>
      </p:cViewPr>
      <p:guideLst>
        <p:guide orient="horz" pos="888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5" d="100"/>
          <a:sy n="55" d="100"/>
        </p:scale>
        <p:origin x="-1472" y="-6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42F42-2CE9-4E35-95C1-410DC08A50B1}" type="datetimeFigureOut">
              <a:rPr lang="en-US" smtClean="0"/>
              <a:t>6/10/19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E89A-4FDF-4617-8DDF-BE2769EE8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61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82904-F315-4730-8D91-37D99E141A6F}" type="datetimeFigureOut">
              <a:rPr lang="en-US" smtClean="0"/>
              <a:t>6/10/19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672D7-8E2D-4611-973D-F4591A707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5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1B2BF79-07F9-4EA0-815E-0DF390AFB032}" type="slidenum">
              <a:rPr lang="en-US" altLang="de-DE" smtClean="0"/>
              <a:pPr>
                <a:defRPr/>
              </a:pPr>
              <a:t>2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563934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3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16108" indent="-275427" eaLnBrk="0" hangingPunct="0">
              <a:defRPr sz="2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01706" indent="-220341" eaLnBrk="0" hangingPunct="0">
              <a:defRPr sz="2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542388" indent="-220341" eaLnBrk="0" hangingPunct="0">
              <a:defRPr sz="2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1983071" indent="-220341" eaLnBrk="0" hangingPunct="0">
              <a:defRPr sz="2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423753" indent="-220341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864435" indent="-220341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305117" indent="-220341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745800" indent="-220341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CDD3193-7E3F-9E40-8B15-A6A91AA24901}" type="slidenum">
              <a:rPr lang="en-US" sz="1200"/>
              <a:pPr eaLnBrk="1" hangingPunct="1"/>
              <a:t>4</a:t>
            </a:fld>
            <a:endParaRPr lang="en-US" sz="120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68300" y="677863"/>
            <a:ext cx="6299200" cy="3544887"/>
          </a:xfrm>
          <a:solidFill>
            <a:srgbClr val="FFFFFF"/>
          </a:solidFill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8677" y="4448376"/>
            <a:ext cx="5161954" cy="4145568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1B2BF79-07F9-4EA0-815E-0DF390AFB032}" type="slidenum">
              <a:rPr lang="en-US" altLang="de-DE" smtClean="0"/>
              <a:pPr>
                <a:defRPr/>
              </a:pPr>
              <a:t>5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563934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1B2BF79-07F9-4EA0-815E-0DF390AFB032}" type="slidenum">
              <a:rPr lang="en-US" altLang="de-DE" smtClean="0"/>
              <a:pPr>
                <a:defRPr/>
              </a:pPr>
              <a:t>6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563934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5" Type="http://schemas.openxmlformats.org/officeDocument/2006/relationships/image" Target="../media/image5.png"/><Relationship Id="rId6" Type="http://schemas.microsoft.com/office/2007/relationships/hdphoto" Target="../media/hdphoto2.wdp"/><Relationship Id="rId7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2E2177C6-060C-4445-8C10-ADA6D3CE5F74}"/>
              </a:ext>
            </a:extLst>
          </p:cNvPr>
          <p:cNvSpPr/>
          <p:nvPr userDrawn="1"/>
        </p:nvSpPr>
        <p:spPr>
          <a:xfrm>
            <a:off x="0" y="6186396"/>
            <a:ext cx="12188825" cy="6716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864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r>
              <a:rPr lang="en-US" sz="1600" dirty="0">
                <a:ln>
                  <a:noFill/>
                </a:ln>
                <a:solidFill>
                  <a:schemeClr val="bg1"/>
                </a:solidFill>
              </a:rPr>
              <a:t>exascaleproject.org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177633" y="503144"/>
            <a:ext cx="8292316" cy="1030930"/>
          </a:xfrm>
        </p:spPr>
        <p:txBody>
          <a:bodyPr anchor="b"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177632" y="2085962"/>
            <a:ext cx="8292317" cy="2855300"/>
          </a:xfrm>
        </p:spPr>
        <p:txBody>
          <a:bodyPr lIns="109728"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40" y="483164"/>
            <a:ext cx="2050840" cy="93549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921" y="6322747"/>
            <a:ext cx="2409477" cy="4010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0693"/>
          <a:stretch/>
        </p:blipFill>
        <p:spPr>
          <a:xfrm>
            <a:off x="10204521" y="6307740"/>
            <a:ext cx="1367541" cy="4289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FEB516F4-C09A-4E83-A0F1-168C638F25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932" b="1495"/>
          <a:stretch/>
        </p:blipFill>
        <p:spPr>
          <a:xfrm rot="10800000">
            <a:off x="-1" y="1572767"/>
            <a:ext cx="2852965" cy="407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91440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760" y="1737360"/>
            <a:ext cx="11369809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737360"/>
            <a:ext cx="5588582" cy="821190"/>
          </a:xfr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b"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558550"/>
            <a:ext cx="5588582" cy="3373229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1482725" indent="-222250">
              <a:buFont typeface="Arial" panose="020B0604020202020204" pitchFamily="34" charset="0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914" y="1737360"/>
            <a:ext cx="5531934" cy="821190"/>
          </a:xfr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b"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8914" y="2558550"/>
            <a:ext cx="5531934" cy="3373229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7465488" cy="810738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48056" y="1316736"/>
            <a:ext cx="5605272" cy="347472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48056" y="1655064"/>
            <a:ext cx="5605272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53912" y="1316736"/>
            <a:ext cx="5605272" cy="347472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53912" y="1655064"/>
            <a:ext cx="5605272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1AC1494F-06BF-478E-BCF5-6FCC755EF9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7675" y="3438144"/>
            <a:ext cx="5605463" cy="338138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US" sz="1800" b="0" smtClean="0">
                <a:solidFill>
                  <a:schemeClr val="bg1"/>
                </a:solidFill>
              </a:defRPr>
            </a:lvl1pPr>
            <a:lvl2pPr>
              <a:defRPr lang="en-US" b="1" smtClean="0">
                <a:solidFill>
                  <a:schemeClr val="bg1"/>
                </a:solidFill>
              </a:defRPr>
            </a:lvl2pPr>
            <a:lvl3pPr>
              <a:defRPr lang="en-US" b="1" smtClean="0">
                <a:solidFill>
                  <a:schemeClr val="bg1"/>
                </a:solidFill>
              </a:defRPr>
            </a:lvl3pPr>
            <a:lvl4pPr>
              <a:defRPr lang="en-US" b="1" smtClean="0">
                <a:solidFill>
                  <a:schemeClr val="bg1"/>
                </a:solidFill>
              </a:defRPr>
            </a:lvl4pPr>
            <a:lvl5pPr>
              <a:defRPr lang="en-US" b="1">
                <a:solidFill>
                  <a:schemeClr val="bg1"/>
                </a:solidFill>
              </a:defRPr>
            </a:lvl5pPr>
          </a:lstStyle>
          <a:p>
            <a:pPr marL="230188" lvl="0" indent="-230188"/>
            <a:r>
              <a:rPr lang="en-US" dirty="0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DE13F5F8-5DA4-4A7D-94FF-19BFEBF090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3150" y="3438144"/>
            <a:ext cx="5605463" cy="338138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US" sz="1800" b="0" smtClean="0">
                <a:solidFill>
                  <a:schemeClr val="bg1"/>
                </a:solidFill>
              </a:defRPr>
            </a:lvl1pPr>
            <a:lvl2pPr>
              <a:defRPr lang="en-US" b="1" smtClean="0">
                <a:solidFill>
                  <a:schemeClr val="bg1"/>
                </a:solidFill>
              </a:defRPr>
            </a:lvl2pPr>
            <a:lvl3pPr>
              <a:defRPr lang="en-US" b="1" smtClean="0">
                <a:solidFill>
                  <a:schemeClr val="bg1"/>
                </a:solidFill>
              </a:defRPr>
            </a:lvl3pPr>
            <a:lvl4pPr>
              <a:defRPr lang="en-US" b="1" smtClean="0">
                <a:solidFill>
                  <a:schemeClr val="bg1"/>
                </a:solidFill>
              </a:defRPr>
            </a:lvl4pPr>
            <a:lvl5pPr>
              <a:defRPr lang="en-US" b="1">
                <a:solidFill>
                  <a:schemeClr val="bg1"/>
                </a:solidFill>
              </a:defRPr>
            </a:lvl5pPr>
          </a:lstStyle>
          <a:p>
            <a:pPr marL="230188" lvl="0" indent="-230188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11508C29-BEAF-4D1B-85C7-62D86B9A99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7675" y="3776472"/>
            <a:ext cx="5605463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DA42C277-CD07-4855-BE2B-F5804018E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53150" y="3776472"/>
            <a:ext cx="5605463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75463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BASIC CONTENT SLIDE</a:t>
            </a:r>
            <a:br>
              <a:rPr lang="en-US" dirty="0" smtClean="0"/>
            </a:br>
            <a:r>
              <a:rPr lang="en-US" dirty="0" smtClean="0"/>
              <a:t>one or two lines for headline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443" y="1877795"/>
            <a:ext cx="11160961" cy="4422776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 smtClean="0"/>
              <a:t>Click to add 1st-level bullet. Click an icon below to add table, graph or other imagery.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443" y="1346552"/>
            <a:ext cx="1116096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700" b="1" baseline="0"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>
          <a:xfrm>
            <a:off x="5789693" y="6473709"/>
            <a:ext cx="609441" cy="182880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48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ED1C1369-A08C-454A-B0B5-0955BB31B1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932" b="1495"/>
          <a:stretch/>
        </p:blipFill>
        <p:spPr>
          <a:xfrm>
            <a:off x="9335860" y="0"/>
            <a:ext cx="2852965" cy="407829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411480"/>
            <a:ext cx="11376442" cy="8469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760" y="1737360"/>
            <a:ext cx="11376442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160" y="6183517"/>
            <a:ext cx="1971212" cy="533060"/>
          </a:xfrm>
          <a:prstGeom prst="rect">
            <a:avLst/>
          </a:prstGeom>
        </p:spPr>
      </p:pic>
      <p:sp>
        <p:nvSpPr>
          <p:cNvPr id="8" name="Rectangle 256"/>
          <p:cNvSpPr txBox="1">
            <a:spLocks noChangeArrowheads="1"/>
          </p:cNvSpPr>
          <p:nvPr userDrawn="1"/>
        </p:nvSpPr>
        <p:spPr>
          <a:xfrm>
            <a:off x="363828" y="6477000"/>
            <a:ext cx="3315547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 flipH="1">
            <a:off x="163374" y="6513051"/>
            <a:ext cx="515635" cy="1465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l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l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37" r:id="rId2"/>
    <p:sldLayoutId id="2147483939" r:id="rId3"/>
    <p:sldLayoutId id="2147483950" r:id="rId4"/>
    <p:sldLayoutId id="2147483940" r:id="rId5"/>
    <p:sldLayoutId id="2147483941" r:id="rId6"/>
    <p:sldLayoutId id="2147483951" r:id="rId7"/>
  </p:sldLayoutIdLst>
  <p:hf hdr="0" ftr="0" dt="0"/>
  <p:txStyles>
    <p:titleStyle>
      <a:lvl1pPr marL="0" indent="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8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sameer@cs.uoregon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e4s.i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3184578" y="840154"/>
            <a:ext cx="8899510" cy="693920"/>
          </a:xfrm>
        </p:spPr>
        <p:txBody>
          <a:bodyPr/>
          <a:lstStyle/>
          <a:p>
            <a:r>
              <a:rPr lang="en-US" sz="2800" dirty="0" smtClean="0"/>
              <a:t>E4S: Extreme-Scale Scientific Software Stack</a:t>
            </a:r>
            <a:br>
              <a:rPr lang="en-US" sz="28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https://e4s.io</a:t>
            </a:r>
            <a:endParaRPr lang="en-US" sz="2800" dirty="0"/>
          </a:p>
        </p:txBody>
      </p:sp>
      <p:sp>
        <p:nvSpPr>
          <p:cNvPr id="2" name="Subtitle 1">
            <a:extLst>
              <a:ext uri="{FF2B5EF4-FFF2-40B4-BE49-F238E27FC236}">
                <a16:creationId xmlns="" xmlns:a16="http://schemas.microsoft.com/office/drawing/2014/main" id="{3CC0C520-4F64-4602-B6D4-1175D64E98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2400"/>
              </a:spcBef>
            </a:pPr>
            <a:r>
              <a:rPr lang="en-US" sz="2000" dirty="0" smtClean="0"/>
              <a:t>Sameer Shende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Performance Research Laboratory, OACISS, U. Oregon</a:t>
            </a:r>
          </a:p>
          <a:p>
            <a:pPr>
              <a:spcBef>
                <a:spcPts val="2400"/>
              </a:spcBef>
            </a:pPr>
            <a:r>
              <a:rPr lang="en-US" sz="2000" dirty="0" err="1" smtClean="0">
                <a:hlinkClick r:id="rId2"/>
              </a:rPr>
              <a:t>sameer@cs.uoregon.edu</a:t>
            </a:r>
            <a:endParaRPr lang="en-US" sz="2000" dirty="0" smtClean="0"/>
          </a:p>
          <a:p>
            <a:pPr>
              <a:spcBef>
                <a:spcPts val="2400"/>
              </a:spcBef>
            </a:pPr>
            <a:r>
              <a:rPr lang="en-US" sz="2000" dirty="0" smtClean="0"/>
              <a:t>Sunday, June 16, 2019, 2pm </a:t>
            </a:r>
            <a:r>
              <a:rPr lang="mr-IN" sz="2000" dirty="0" smtClean="0"/>
              <a:t>–</a:t>
            </a:r>
            <a:r>
              <a:rPr lang="en-US" sz="2000" dirty="0" smtClean="0"/>
              <a:t> 6pm, Monte Rosa 1,2</a:t>
            </a:r>
          </a:p>
          <a:p>
            <a:pPr>
              <a:spcBef>
                <a:spcPts val="2400"/>
              </a:spcBef>
            </a:pPr>
            <a:r>
              <a:rPr lang="en-US" sz="2000" dirty="0" smtClean="0"/>
              <a:t>ISC-HPC 2019 conference</a:t>
            </a:r>
          </a:p>
          <a:p>
            <a:pPr>
              <a:spcBef>
                <a:spcPts val="2400"/>
              </a:spcBef>
            </a:pPr>
            <a:r>
              <a:rPr lang="en-US" sz="2000" dirty="0" smtClean="0"/>
              <a:t>Frankfurt, Germany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100277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038" y="1601726"/>
            <a:ext cx="11160961" cy="4422776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dirty="0"/>
              <a:t> % </a:t>
            </a:r>
            <a:r>
              <a:rPr lang="en-GB" dirty="0" err="1"/>
              <a:t>salloc</a:t>
            </a:r>
            <a:r>
              <a:rPr lang="en-GB" dirty="0"/>
              <a:t> -N 2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dirty="0"/>
              <a:t>  % </a:t>
            </a:r>
            <a:r>
              <a:rPr lang="en-GB" dirty="0" err="1"/>
              <a:t>srun</a:t>
            </a:r>
            <a:r>
              <a:rPr lang="en-GB" dirty="0"/>
              <a:t> -n 4 -c 2 </a:t>
            </a:r>
            <a:r>
              <a:rPr lang="en-GB" b="1" dirty="0"/>
              <a:t>singularity</a:t>
            </a:r>
            <a:r>
              <a:rPr lang="en-GB" dirty="0"/>
              <a:t> exec  -B /lib64:/hostlib64 -B $SLURM_SUBMIT_DIR:$SLURM_SUBMIT_DIR -B /</a:t>
            </a:r>
            <a:r>
              <a:rPr lang="en-GB" dirty="0" err="1"/>
              <a:t>usr</a:t>
            </a:r>
            <a:r>
              <a:rPr lang="en-GB" dirty="0"/>
              <a:t>/</a:t>
            </a:r>
            <a:r>
              <a:rPr lang="en-GB" dirty="0" err="1"/>
              <a:t>tce</a:t>
            </a:r>
            <a:r>
              <a:rPr lang="en-GB" dirty="0"/>
              <a:t>:/</a:t>
            </a:r>
            <a:r>
              <a:rPr lang="en-GB" dirty="0" err="1"/>
              <a:t>usr</a:t>
            </a:r>
            <a:r>
              <a:rPr lang="en-GB" dirty="0"/>
              <a:t>/</a:t>
            </a:r>
            <a:r>
              <a:rPr lang="en-GB" dirty="0" err="1"/>
              <a:t>tce</a:t>
            </a:r>
            <a:r>
              <a:rPr lang="en-GB" dirty="0"/>
              <a:t> ./</a:t>
            </a:r>
            <a:r>
              <a:rPr lang="en-GB" dirty="0" err="1"/>
              <a:t>ecp.simg</a:t>
            </a:r>
            <a:r>
              <a:rPr lang="en-GB" dirty="0"/>
              <a:t> /bin/bash -c ' . /</a:t>
            </a:r>
            <a:r>
              <a:rPr lang="en-GB" dirty="0" err="1"/>
              <a:t>etc</a:t>
            </a:r>
            <a:r>
              <a:rPr lang="en-GB" dirty="0"/>
              <a:t>/</a:t>
            </a:r>
            <a:r>
              <a:rPr lang="en-GB" dirty="0" err="1"/>
              <a:t>bashrc</a:t>
            </a:r>
            <a:r>
              <a:rPr lang="en-GB" dirty="0"/>
              <a:t> ; </a:t>
            </a:r>
            <a:r>
              <a:rPr lang="en-GB" dirty="0" err="1"/>
              <a:t>spack</a:t>
            </a:r>
            <a:r>
              <a:rPr lang="en-GB" dirty="0"/>
              <a:t> load   </a:t>
            </a:r>
            <a:r>
              <a:rPr lang="en-GB" dirty="0" err="1"/>
              <a:t>trilinos</a:t>
            </a:r>
            <a:r>
              <a:rPr lang="en-GB" dirty="0"/>
              <a:t> </a:t>
            </a:r>
            <a:r>
              <a:rPr lang="en-GB" dirty="0" err="1"/>
              <a:t>hypre</a:t>
            </a:r>
            <a:r>
              <a:rPr lang="en-GB" dirty="0"/>
              <a:t> </a:t>
            </a:r>
            <a:r>
              <a:rPr lang="en-GB" dirty="0" err="1"/>
              <a:t>parmetis</a:t>
            </a:r>
            <a:r>
              <a:rPr lang="en-GB" dirty="0"/>
              <a:t> hdf5 metis </a:t>
            </a:r>
            <a:r>
              <a:rPr lang="en-GB" dirty="0" err="1"/>
              <a:t>openblas</a:t>
            </a:r>
            <a:r>
              <a:rPr lang="en-GB" dirty="0"/>
              <a:t> </a:t>
            </a:r>
            <a:r>
              <a:rPr lang="en-GB" dirty="0" err="1"/>
              <a:t>superlu</a:t>
            </a:r>
            <a:r>
              <a:rPr lang="en-GB" dirty="0"/>
              <a:t> </a:t>
            </a:r>
            <a:r>
              <a:rPr lang="en-GB" dirty="0" err="1"/>
              <a:t>zlib</a:t>
            </a:r>
            <a:r>
              <a:rPr lang="en-GB" dirty="0"/>
              <a:t> </a:t>
            </a:r>
            <a:r>
              <a:rPr lang="en-GB" dirty="0" err="1"/>
              <a:t>netcdf</a:t>
            </a:r>
            <a:r>
              <a:rPr lang="en-GB" dirty="0"/>
              <a:t> </a:t>
            </a:r>
            <a:r>
              <a:rPr lang="en-GB" dirty="0" err="1"/>
              <a:t>matio</a:t>
            </a:r>
            <a:r>
              <a:rPr lang="en-GB" dirty="0"/>
              <a:t> boost@1.66.0 </a:t>
            </a:r>
            <a:r>
              <a:rPr lang="en-GB" dirty="0" err="1"/>
              <a:t>scalapack</a:t>
            </a:r>
            <a:r>
              <a:rPr lang="en-GB" dirty="0"/>
              <a:t> suite-sparse tau; </a:t>
            </a:r>
            <a:r>
              <a:rPr lang="en-GB" dirty="0" err="1"/>
              <a:t>spack</a:t>
            </a:r>
            <a:r>
              <a:rPr lang="en-GB" dirty="0"/>
              <a:t> unload </a:t>
            </a:r>
            <a:r>
              <a:rPr lang="en-GB" dirty="0" err="1"/>
              <a:t>openmpi</a:t>
            </a:r>
            <a:r>
              <a:rPr lang="en-GB" dirty="0"/>
              <a:t> </a:t>
            </a:r>
            <a:r>
              <a:rPr lang="en-GB" dirty="0" err="1"/>
              <a:t>mpich</a:t>
            </a:r>
            <a:r>
              <a:rPr lang="en-GB" dirty="0"/>
              <a:t>; export LD_LIBRARY_PATH=/</a:t>
            </a:r>
            <a:r>
              <a:rPr lang="en-GB" dirty="0" err="1"/>
              <a:t>usr</a:t>
            </a:r>
            <a:r>
              <a:rPr lang="en-GB" dirty="0"/>
              <a:t>/</a:t>
            </a:r>
            <a:r>
              <a:rPr lang="en-GB" dirty="0" err="1"/>
              <a:t>tce</a:t>
            </a:r>
            <a:r>
              <a:rPr lang="en-GB" dirty="0"/>
              <a:t>/packages/mvapich2/mvapich2-2.2-intel-18.0.1/lib:$LD_LIBRARY_PATH:/hostlib64; ./</a:t>
            </a:r>
            <a:r>
              <a:rPr lang="en-GB" dirty="0" err="1"/>
              <a:t>Zoltan</a:t>
            </a:r>
            <a:r>
              <a:rPr lang="en-GB" dirty="0"/>
              <a:t>'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4227" y="941652"/>
            <a:ext cx="11634598" cy="499715"/>
          </a:xfrm>
        </p:spPr>
        <p:txBody>
          <a:bodyPr/>
          <a:lstStyle/>
          <a:p>
            <a:r>
              <a:rPr lang="en-US" sz="2400" dirty="0" smtClean="0"/>
              <a:t>MVAPICH2 needs /lib. Mount it as /hostlib64 and add it to LD_LIBRARY_PATH</a:t>
            </a:r>
            <a:endParaRPr lang="en-US" sz="2400" dirty="0"/>
          </a:p>
        </p:txBody>
      </p:sp>
      <p:pic>
        <p:nvPicPr>
          <p:cNvPr id="5" name="Google Shape;12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425" y="19641962"/>
            <a:ext cx="10623402" cy="651876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Singularity on Quartz at LLLNL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86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Replacing MPI with Shifter on </a:t>
            </a:r>
            <a:r>
              <a:rPr lang="en-US" dirty="0" err="1" smtClean="0"/>
              <a:t>Cori.nersc.gov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3" y="1794703"/>
            <a:ext cx="11160961" cy="442277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% </a:t>
            </a:r>
            <a:r>
              <a:rPr lang="en-US" dirty="0" err="1" smtClean="0"/>
              <a:t>shifterimg</a:t>
            </a:r>
            <a:r>
              <a:rPr lang="en-US" dirty="0" smtClean="0"/>
              <a:t> images</a:t>
            </a:r>
          </a:p>
          <a:p>
            <a:pPr marL="0" indent="0">
              <a:buNone/>
            </a:pPr>
            <a:r>
              <a:rPr lang="en-US" dirty="0" err="1" smtClean="0"/>
              <a:t>exascaleproject</a:t>
            </a:r>
            <a:r>
              <a:rPr lang="en-US" dirty="0" smtClean="0"/>
              <a:t>/sdk:AHM19 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% To </a:t>
            </a:r>
            <a:r>
              <a:rPr lang="en-US" dirty="0"/>
              <a:t>replace MPI with system MPI:</a:t>
            </a:r>
          </a:p>
          <a:p>
            <a:pPr marL="0" indent="0">
              <a:buNone/>
            </a:pPr>
            <a:r>
              <a:rPr lang="en-US" dirty="0"/>
              <a:t># </a:t>
            </a:r>
            <a:r>
              <a:rPr lang="en-US" dirty="0" err="1"/>
              <a:t>salloc</a:t>
            </a:r>
            <a:r>
              <a:rPr lang="en-US" dirty="0"/>
              <a:t> -N 2 -q interactive -t 00:30:00 --image=</a:t>
            </a:r>
            <a:r>
              <a:rPr lang="en-US" dirty="0" err="1"/>
              <a:t>exascaleproject</a:t>
            </a:r>
            <a:r>
              <a:rPr lang="en-US" dirty="0"/>
              <a:t>/sdk:AHM19 -C </a:t>
            </a:r>
            <a:r>
              <a:rPr lang="en-US" dirty="0" err="1"/>
              <a:t>haswell</a:t>
            </a:r>
            <a:r>
              <a:rPr lang="en-US" dirty="0"/>
              <a:t> -L SCRATCH</a:t>
            </a:r>
          </a:p>
          <a:p>
            <a:pPr marL="0" indent="0">
              <a:buNone/>
            </a:pPr>
            <a:r>
              <a:rPr lang="en-US" dirty="0"/>
              <a:t>#  ~</a:t>
            </a:r>
            <a:r>
              <a:rPr lang="en-US" dirty="0" err="1"/>
              <a:t>sameer</a:t>
            </a:r>
            <a:r>
              <a:rPr lang="en-US" dirty="0"/>
              <a:t>/</a:t>
            </a:r>
            <a:r>
              <a:rPr lang="en-US" dirty="0" err="1"/>
              <a:t>run_shifter.sh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# cat ~/</a:t>
            </a:r>
            <a:r>
              <a:rPr lang="en-US" dirty="0" err="1" smtClean="0"/>
              <a:t>run_shifter.sh</a:t>
            </a:r>
            <a:endParaRPr lang="en-US" dirty="0" smtClean="0"/>
          </a:p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</a:rPr>
              <a:t>srun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mr-IN" dirty="0" smtClean="0"/>
              <a:t>–</a:t>
            </a:r>
            <a:r>
              <a:rPr lang="en-US" dirty="0" smtClean="0"/>
              <a:t>n 32 </a:t>
            </a:r>
            <a:r>
              <a:rPr lang="en-US" dirty="0">
                <a:solidFill>
                  <a:srgbClr val="FF0000"/>
                </a:solidFill>
              </a:rPr>
              <a:t>shifter</a:t>
            </a:r>
            <a:r>
              <a:rPr lang="en-US" dirty="0"/>
              <a:t>  -- /bin/bash  -c 'unset CRAYPE_VERSION;  .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bashrc</a:t>
            </a:r>
            <a:r>
              <a:rPr lang="en-US" dirty="0"/>
              <a:t> ; </a:t>
            </a:r>
            <a:r>
              <a:rPr lang="en-US" dirty="0" err="1"/>
              <a:t>spack</a:t>
            </a:r>
            <a:r>
              <a:rPr lang="en-US" dirty="0"/>
              <a:t> load   </a:t>
            </a:r>
            <a:r>
              <a:rPr lang="en-US" dirty="0" err="1"/>
              <a:t>trilinos</a:t>
            </a:r>
            <a:r>
              <a:rPr lang="en-US" dirty="0"/>
              <a:t> </a:t>
            </a:r>
            <a:r>
              <a:rPr lang="en-US" dirty="0" err="1"/>
              <a:t>hypre</a:t>
            </a:r>
            <a:r>
              <a:rPr lang="en-US" dirty="0"/>
              <a:t> </a:t>
            </a:r>
            <a:r>
              <a:rPr lang="en-US" dirty="0" err="1"/>
              <a:t>parmetis</a:t>
            </a:r>
            <a:r>
              <a:rPr lang="en-US" dirty="0"/>
              <a:t> hdf5 metis </a:t>
            </a:r>
            <a:r>
              <a:rPr lang="en-US" dirty="0" err="1"/>
              <a:t>openblas</a:t>
            </a:r>
            <a:r>
              <a:rPr lang="en-US" dirty="0"/>
              <a:t> </a:t>
            </a:r>
            <a:r>
              <a:rPr lang="en-US" dirty="0" err="1"/>
              <a:t>superlu</a:t>
            </a:r>
            <a:r>
              <a:rPr lang="en-US" dirty="0"/>
              <a:t> </a:t>
            </a:r>
            <a:r>
              <a:rPr lang="en-US" dirty="0" err="1"/>
              <a:t>zlib</a:t>
            </a:r>
            <a:r>
              <a:rPr lang="en-US" dirty="0"/>
              <a:t> </a:t>
            </a:r>
            <a:r>
              <a:rPr lang="en-US" dirty="0" err="1"/>
              <a:t>netcdf</a:t>
            </a:r>
            <a:r>
              <a:rPr lang="en-US" dirty="0"/>
              <a:t> </a:t>
            </a:r>
            <a:r>
              <a:rPr lang="en-US" dirty="0" err="1"/>
              <a:t>matio</a:t>
            </a:r>
            <a:r>
              <a:rPr lang="en-US" dirty="0"/>
              <a:t> boost@1.66.0 </a:t>
            </a:r>
            <a:r>
              <a:rPr lang="en-US" dirty="0" err="1"/>
              <a:t>scalapack</a:t>
            </a:r>
            <a:r>
              <a:rPr lang="en-US" dirty="0"/>
              <a:t> suite-sparse tau; </a:t>
            </a:r>
            <a:r>
              <a:rPr lang="en-US" dirty="0" err="1"/>
              <a:t>spack</a:t>
            </a:r>
            <a:r>
              <a:rPr lang="en-US" dirty="0"/>
              <a:t> unload </a:t>
            </a:r>
            <a:r>
              <a:rPr lang="en-US" dirty="0" err="1"/>
              <a:t>openmpi</a:t>
            </a:r>
            <a:r>
              <a:rPr lang="en-US" dirty="0"/>
              <a:t> </a:t>
            </a:r>
            <a:r>
              <a:rPr lang="en-US" dirty="0" err="1"/>
              <a:t>mpich</a:t>
            </a:r>
            <a:r>
              <a:rPr lang="en-US" dirty="0"/>
              <a:t>; ./</a:t>
            </a:r>
            <a:r>
              <a:rPr lang="en-US" dirty="0" err="1">
                <a:solidFill>
                  <a:srgbClr val="FF0000"/>
                </a:solidFill>
              </a:rPr>
              <a:t>Zoltan</a:t>
            </a:r>
            <a:r>
              <a:rPr lang="en-US" dirty="0"/>
              <a:t>'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89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work, issues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3" y="817181"/>
            <a:ext cx="11160961" cy="4422776"/>
          </a:xfrm>
        </p:spPr>
        <p:txBody>
          <a:bodyPr/>
          <a:lstStyle/>
          <a:p>
            <a:pPr marL="457200" lvl="0" indent="-4191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GB" b="1" dirty="0"/>
              <a:t>Increasing the number of ST packages in E4S</a:t>
            </a:r>
          </a:p>
          <a:p>
            <a:pPr marL="457200" lvl="0" indent="-4191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GB" b="1" dirty="0">
                <a:solidFill>
                  <a:schemeClr val="dk1"/>
                </a:solidFill>
              </a:rPr>
              <a:t>Porting to IBM and ARM platforms</a:t>
            </a:r>
          </a:p>
          <a:p>
            <a:pPr marL="457200" lvl="0" indent="-4191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GB" b="1" dirty="0">
                <a:solidFill>
                  <a:schemeClr val="dk1"/>
                </a:solidFill>
              </a:rPr>
              <a:t>Support for GPUs and visualization tools</a:t>
            </a:r>
          </a:p>
          <a:p>
            <a:pPr marL="457200" lvl="0" indent="-4191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GB" b="1" dirty="0">
                <a:solidFill>
                  <a:schemeClr val="dk1"/>
                </a:solidFill>
              </a:rPr>
              <a:t>Addition of CI testing</a:t>
            </a:r>
          </a:p>
          <a:p>
            <a:pPr marL="457200" lvl="0" indent="-4191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GB" b="1" dirty="0">
                <a:solidFill>
                  <a:schemeClr val="dk1"/>
                </a:solidFill>
              </a:rPr>
              <a:t>Facility deployment</a:t>
            </a:r>
          </a:p>
          <a:p>
            <a:pPr marL="457200" lvl="0" indent="-4191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GB" b="1" dirty="0">
                <a:solidFill>
                  <a:schemeClr val="dk1"/>
                </a:solidFill>
              </a:rPr>
              <a:t>Scalable </a:t>
            </a:r>
            <a:r>
              <a:rPr lang="en-GB" b="1" dirty="0" err="1">
                <a:solidFill>
                  <a:schemeClr val="dk1"/>
                </a:solidFill>
              </a:rPr>
              <a:t>startup</a:t>
            </a:r>
            <a:r>
              <a:rPr lang="en-GB" b="1" dirty="0">
                <a:solidFill>
                  <a:schemeClr val="dk1"/>
                </a:solidFill>
              </a:rPr>
              <a:t> with full-</a:t>
            </a:r>
            <a:r>
              <a:rPr lang="en-GB" b="1" dirty="0" smtClean="0">
                <a:solidFill>
                  <a:schemeClr val="dk1"/>
                </a:solidFill>
              </a:rPr>
              <a:t>featured “</a:t>
            </a:r>
            <a:r>
              <a:rPr lang="en-GB" b="1" dirty="0" err="1" smtClean="0">
                <a:solidFill>
                  <a:schemeClr val="dk1"/>
                </a:solidFill>
              </a:rPr>
              <a:t>Supercontainers</a:t>
            </a:r>
            <a:r>
              <a:rPr lang="en-GB" b="1" dirty="0" smtClean="0">
                <a:solidFill>
                  <a:schemeClr val="dk1"/>
                </a:solidFill>
              </a:rPr>
              <a:t>”</a:t>
            </a:r>
            <a:endParaRPr lang="en-GB" b="1" dirty="0">
              <a:solidFill>
                <a:schemeClr val="dk1"/>
              </a:solidFill>
            </a:endParaRPr>
          </a:p>
          <a:p>
            <a:pPr marL="457200" lvl="0" indent="-4191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GB" b="1" dirty="0"/>
              <a:t>Improving the launch of MPI </a:t>
            </a:r>
            <a:r>
              <a:rPr lang="en-GB" b="1" dirty="0" smtClean="0"/>
              <a:t>applications</a:t>
            </a:r>
            <a:endParaRPr lang="en-GB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4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Acknowledgment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706" y="3868088"/>
            <a:ext cx="11160961" cy="2181355"/>
          </a:xfrm>
        </p:spPr>
        <p:txBody>
          <a:bodyPr/>
          <a:lstStyle/>
          <a:p>
            <a:pPr marL="0" lvl="0" indent="0" algn="ctr">
              <a:buNone/>
            </a:pPr>
            <a:r>
              <a:rPr lang="en-GB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“This </a:t>
            </a:r>
            <a:r>
              <a:rPr lang="en-GB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research was supported by the </a:t>
            </a:r>
            <a:r>
              <a:rPr lang="en-GB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Exascale</a:t>
            </a:r>
            <a:r>
              <a:rPr lang="en-GB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Computing Project (17-SC-20-SC), a collaborative effort of two U.S. Department of Energy organizations (Office of Science and the National Nuclear Security Administration) responsible for the planning and preparation of a capable </a:t>
            </a:r>
            <a:r>
              <a:rPr lang="en-GB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exascale</a:t>
            </a:r>
            <a:r>
              <a:rPr lang="en-GB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ecosystem, including software, applications, hardware, advanced system engineering, and early </a:t>
            </a:r>
            <a:r>
              <a:rPr lang="en-GB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testbed</a:t>
            </a:r>
            <a:r>
              <a:rPr lang="en-GB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platforms, in support of the nation’s </a:t>
            </a:r>
            <a:r>
              <a:rPr lang="en-GB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exascale</a:t>
            </a:r>
            <a:r>
              <a:rPr lang="en-GB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computing imperative</a:t>
            </a:r>
            <a:r>
              <a:rPr lang="en-GB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.”</a:t>
            </a:r>
            <a:endParaRPr lang="en-GB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4" y="1309403"/>
            <a:ext cx="8522036" cy="230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45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0" algn="l"/>
                <a:tab pos="914377" algn="l"/>
                <a:tab pos="1828754" algn="l"/>
                <a:tab pos="2743131" algn="l"/>
                <a:tab pos="3657509" algn="l"/>
                <a:tab pos="4571886" algn="l"/>
                <a:tab pos="5486263" algn="l"/>
                <a:tab pos="6400640" algn="l"/>
                <a:tab pos="7315017" algn="l"/>
                <a:tab pos="8229394" algn="l"/>
                <a:tab pos="9143771" algn="l"/>
                <a:tab pos="10058149" algn="l"/>
              </a:tabLst>
            </a:pPr>
            <a:r>
              <a:rPr lang="en-GB" altLang="en-US" dirty="0" smtClean="0"/>
              <a:t>Extreme-Scale Scientific Software Stack (E4S)</a:t>
            </a:r>
            <a:br>
              <a:rPr lang="en-GB" altLang="en-US" dirty="0" smtClean="0"/>
            </a:br>
            <a:r>
              <a:rPr lang="en-GB" altLang="en-US" dirty="0" smtClean="0"/>
              <a:t>https://e4s.io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65760" y="1251468"/>
            <a:ext cx="11369809" cy="4047778"/>
          </a:xfrm>
        </p:spPr>
        <p:txBody>
          <a:bodyPr/>
          <a:lstStyle/>
          <a:p>
            <a:r>
              <a:rPr lang="en-US" sz="2100" dirty="0" err="1" smtClean="0">
                <a:latin typeface="Arial" charset="0"/>
                <a:ea typeface="ＭＳ Ｐゴシック" charset="0"/>
                <a:cs typeface="ＭＳ Ｐゴシック" charset="0"/>
              </a:rPr>
              <a:t>Spack</a:t>
            </a:r>
            <a:r>
              <a:rPr lang="en-US" sz="2100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100" dirty="0" smtClean="0">
                <a:latin typeface="Arial" charset="0"/>
                <a:ea typeface="ＭＳ Ｐゴシック" charset="0"/>
                <a:cs typeface="ＭＳ Ｐゴシック" charset="0"/>
              </a:rPr>
              <a:t>[http://</a:t>
            </a:r>
            <a:r>
              <a:rPr lang="en-US" sz="2100" dirty="0" err="1" smtClean="0">
                <a:latin typeface="Arial" charset="0"/>
                <a:ea typeface="ＭＳ Ｐゴシック" charset="0"/>
                <a:cs typeface="ＭＳ Ｐゴシック" charset="0"/>
              </a:rPr>
              <a:t>spack.io</a:t>
            </a:r>
            <a:r>
              <a:rPr lang="en-US" sz="2100" dirty="0" smtClean="0">
                <a:latin typeface="Arial" charset="0"/>
                <a:ea typeface="ＭＳ Ｐゴシック" charset="0"/>
                <a:cs typeface="ＭＳ Ｐゴシック" charset="0"/>
              </a:rPr>
              <a:t>] is the primary means for software delivery</a:t>
            </a:r>
          </a:p>
          <a:p>
            <a:r>
              <a:rPr lang="en-US" sz="2100" dirty="0" smtClean="0">
                <a:latin typeface="Arial" charset="0"/>
                <a:ea typeface="ＭＳ Ｐゴシック" charset="0"/>
                <a:cs typeface="ＭＳ Ｐゴシック" charset="0"/>
              </a:rPr>
              <a:t>SDKs</a:t>
            </a:r>
          </a:p>
          <a:p>
            <a:r>
              <a:rPr lang="en-US" sz="2100" dirty="0" smtClean="0">
                <a:latin typeface="Arial" charset="0"/>
                <a:ea typeface="ＭＳ Ｐゴシック" charset="0"/>
                <a:cs typeface="ＭＳ Ｐゴシック" charset="0"/>
              </a:rPr>
              <a:t>Containers for HPC that include ECP ST products. </a:t>
            </a:r>
            <a:endParaRPr lang="en-US" sz="21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2100" dirty="0" smtClean="0">
                <a:latin typeface="Arial" charset="0"/>
                <a:ea typeface="ＭＳ Ｐゴシック" charset="0"/>
                <a:cs typeface="ＭＳ Ｐゴシック" charset="0"/>
              </a:rPr>
              <a:t>Container runtimes supported</a:t>
            </a:r>
          </a:p>
          <a:p>
            <a:pPr lvl="1"/>
            <a:r>
              <a:rPr lang="en-US" sz="1700" dirty="0" err="1" smtClean="0">
                <a:latin typeface="Arial" charset="0"/>
                <a:ea typeface="ＭＳ Ｐゴシック" charset="0"/>
                <a:cs typeface="ＭＳ Ｐゴシック" charset="0"/>
              </a:rPr>
              <a:t>Docker</a:t>
            </a:r>
            <a:endParaRPr lang="en-US" sz="17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2"/>
            <a:r>
              <a:rPr lang="en-US" sz="1500" dirty="0" err="1" smtClean="0">
                <a:latin typeface="Arial" charset="0"/>
                <a:ea typeface="ＭＳ Ｐゴシック" charset="0"/>
                <a:cs typeface="ＭＳ Ｐゴシック" charset="0"/>
              </a:rPr>
              <a:t>Dockerhub</a:t>
            </a:r>
            <a:r>
              <a:rPr lang="en-US" sz="1500" dirty="0" smtClean="0">
                <a:latin typeface="Arial" charset="0"/>
                <a:ea typeface="ＭＳ Ｐゴシック" charset="0"/>
                <a:cs typeface="ＭＳ Ｐゴシック" charset="0"/>
              </a:rPr>
              <a:t>: </a:t>
            </a:r>
            <a:r>
              <a:rPr lang="en-US" sz="1500" dirty="0" err="1" smtClean="0">
                <a:latin typeface="Arial" charset="0"/>
                <a:ea typeface="ＭＳ Ｐゴシック" charset="0"/>
                <a:cs typeface="ＭＳ Ｐゴシック" charset="0"/>
              </a:rPr>
              <a:t>exascaleproject</a:t>
            </a:r>
            <a:r>
              <a:rPr lang="en-US" sz="1500" dirty="0" smtClean="0">
                <a:latin typeface="Arial" charset="0"/>
                <a:ea typeface="ＭＳ Ｐゴシック" charset="0"/>
                <a:cs typeface="ＭＳ Ｐゴシック" charset="0"/>
              </a:rPr>
              <a:t>/sdk:AHM19</a:t>
            </a:r>
          </a:p>
          <a:p>
            <a:pPr lvl="1"/>
            <a:r>
              <a:rPr lang="en-US" sz="1700" dirty="0" err="1" smtClean="0">
                <a:latin typeface="Arial" charset="0"/>
                <a:ea typeface="ＭＳ Ｐゴシック" charset="0"/>
                <a:cs typeface="ＭＳ Ｐゴシック" charset="0"/>
              </a:rPr>
              <a:t>Charliecloud</a:t>
            </a:r>
            <a:endParaRPr lang="en-US" sz="17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sz="1700" dirty="0" smtClean="0">
                <a:latin typeface="Arial" charset="0"/>
                <a:ea typeface="ＭＳ Ｐゴシック" charset="0"/>
                <a:cs typeface="ＭＳ Ｐゴシック" charset="0"/>
              </a:rPr>
              <a:t>Shifter</a:t>
            </a:r>
          </a:p>
          <a:p>
            <a:pPr lvl="1"/>
            <a:r>
              <a:rPr lang="en-US" sz="1700" dirty="0" smtClean="0">
                <a:latin typeface="Arial" charset="0"/>
                <a:ea typeface="ＭＳ Ｐゴシック" charset="0"/>
                <a:cs typeface="ＭＳ Ｐゴシック" charset="0"/>
              </a:rPr>
              <a:t>Singularity</a:t>
            </a:r>
          </a:p>
          <a:p>
            <a:r>
              <a:rPr lang="en-US" sz="2100" dirty="0" err="1" smtClean="0">
                <a:latin typeface="Arial" charset="0"/>
                <a:ea typeface="ＭＳ Ｐゴシック" charset="0"/>
                <a:cs typeface="ＭＳ Ｐゴシック" charset="0"/>
              </a:rPr>
              <a:t>VirtualBox</a:t>
            </a:r>
            <a:r>
              <a:rPr lang="en-US" sz="2100" dirty="0" smtClean="0">
                <a:latin typeface="Arial" charset="0"/>
                <a:ea typeface="ＭＳ Ｐゴシック" charset="0"/>
                <a:cs typeface="ＭＳ Ｐゴシック" charset="0"/>
              </a:rPr>
              <a:t> Open Virtualization Appliance (OVA) image that contains these runtimes</a:t>
            </a:r>
          </a:p>
          <a:p>
            <a:r>
              <a:rPr lang="en-US" sz="2100" dirty="0" smtClean="0">
                <a:latin typeface="Arial" charset="0"/>
                <a:ea typeface="ＭＳ Ｐゴシック" charset="0"/>
                <a:cs typeface="ＭＳ Ｐゴシック" charset="0"/>
              </a:rPr>
              <a:t>MPI replacement strategies to use native network interconnect</a:t>
            </a:r>
          </a:p>
          <a:p>
            <a:endParaRPr lang="en-US" sz="21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21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endParaRPr lang="en-US" sz="17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425" y="19641962"/>
            <a:ext cx="10623402" cy="6518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825" y="19794362"/>
            <a:ext cx="10623402" cy="6518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571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00"/>
    </mc:Choice>
    <mc:Fallback xmlns="">
      <p:transition xmlns:p14="http://schemas.microsoft.com/office/powerpoint/2010/main" advClick="0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USB stick or images from </a:t>
            </a:r>
            <a:r>
              <a:rPr lang="en-US" dirty="0" smtClean="0">
                <a:hlinkClick r:id="rId2"/>
              </a:rPr>
              <a:t>http://e4s.io</a:t>
            </a:r>
            <a:r>
              <a:rPr lang="en-US" dirty="0" smtClean="0"/>
              <a:t>:</a:t>
            </a:r>
          </a:p>
          <a:p>
            <a:r>
              <a:rPr lang="en-US" dirty="0" smtClean="0"/>
              <a:t>% cd /Volumes/ECP_SDK/</a:t>
            </a:r>
            <a:r>
              <a:rPr lang="en-US" dirty="0" err="1" smtClean="0"/>
              <a:t>Docker</a:t>
            </a:r>
            <a:r>
              <a:rPr lang="en-US" dirty="0" smtClean="0"/>
              <a:t>; </a:t>
            </a:r>
          </a:p>
          <a:p>
            <a:r>
              <a:rPr lang="en-US" dirty="0" smtClean="0"/>
              <a:t>% </a:t>
            </a:r>
            <a:r>
              <a:rPr lang="en-US" dirty="0" err="1" smtClean="0"/>
              <a:t>gunzip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c </a:t>
            </a:r>
            <a:r>
              <a:rPr lang="en-US" dirty="0" err="1" smtClean="0"/>
              <a:t>ecp.tgz</a:t>
            </a:r>
            <a:r>
              <a:rPr lang="en-US" dirty="0" smtClean="0"/>
              <a:t> | </a:t>
            </a:r>
            <a:r>
              <a:rPr lang="en-US" dirty="0" err="1" smtClean="0"/>
              <a:t>docker</a:t>
            </a:r>
            <a:r>
              <a:rPr lang="en-US" dirty="0" smtClean="0"/>
              <a:t> load </a:t>
            </a:r>
            <a:br>
              <a:rPr lang="en-US" dirty="0" smtClean="0"/>
            </a:br>
            <a:r>
              <a:rPr lang="en-US" dirty="0" smtClean="0"/>
              <a:t>% </a:t>
            </a:r>
            <a:r>
              <a:rPr lang="en-US" dirty="0" err="1" smtClean="0"/>
              <a:t>docker</a:t>
            </a:r>
            <a:r>
              <a:rPr lang="en-US" dirty="0" smtClean="0"/>
              <a:t> images </a:t>
            </a:r>
          </a:p>
          <a:p>
            <a:r>
              <a:rPr lang="en-US" dirty="0" smtClean="0"/>
              <a:t>Mount home directory:</a:t>
            </a:r>
          </a:p>
          <a:p>
            <a:pPr marL="0" indent="0">
              <a:buNone/>
            </a:pPr>
            <a:r>
              <a:rPr lang="en-US" dirty="0" smtClean="0"/>
              <a:t>%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v $HOME:$HOME </a:t>
            </a:r>
            <a:r>
              <a:rPr lang="mr-IN" dirty="0" smtClean="0"/>
              <a:t>–</a:t>
            </a:r>
            <a:r>
              <a:rPr lang="en-US" dirty="0" smtClean="0"/>
              <a:t>t </a:t>
            </a:r>
            <a:r>
              <a:rPr lang="en-US" dirty="0" err="1" smtClean="0"/>
              <a:t>exascaleproject</a:t>
            </a:r>
            <a:r>
              <a:rPr lang="en-US" dirty="0" smtClean="0"/>
              <a:t>/sdk:AHM19 /bin/bash</a:t>
            </a:r>
          </a:p>
          <a:p>
            <a:pPr marL="0" indent="0">
              <a:buNone/>
            </a:pPr>
            <a:r>
              <a:rPr lang="en-US" dirty="0" smtClean="0"/>
              <a:t>% which </a:t>
            </a:r>
            <a:r>
              <a:rPr lang="en-US" dirty="0" err="1" smtClean="0"/>
              <a:t>spack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% </a:t>
            </a:r>
            <a:r>
              <a:rPr lang="en-US" dirty="0" err="1" smtClean="0"/>
              <a:t>cp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r /</a:t>
            </a:r>
            <a:r>
              <a:rPr lang="en-US" dirty="0" err="1" smtClean="0"/>
              <a:t>usr</a:t>
            </a:r>
            <a:r>
              <a:rPr lang="en-US" dirty="0" smtClean="0"/>
              <a:t>/local/packages/</a:t>
            </a:r>
            <a:r>
              <a:rPr lang="en-US" dirty="0" err="1" smtClean="0"/>
              <a:t>ecp</a:t>
            </a:r>
            <a:r>
              <a:rPr lang="en-US" dirty="0" smtClean="0"/>
              <a:t>/demo . ; cd demo; cat README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% </a:t>
            </a:r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exascaleproject</a:t>
            </a:r>
            <a:r>
              <a:rPr lang="en-US" dirty="0" smtClean="0"/>
              <a:t>/sdk:AHM19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75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E4S Second Release (</a:t>
            </a:r>
            <a:r>
              <a:rPr lang="en-US" dirty="0" smtClean="0"/>
              <a:t>37+ </a:t>
            </a:r>
            <a:r>
              <a:rPr lang="en-US" dirty="0" smtClean="0"/>
              <a:t>ST products)</a:t>
            </a:r>
            <a:br>
              <a:rPr lang="en-US" dirty="0" smtClean="0"/>
            </a:br>
            <a:r>
              <a:rPr lang="en-US" dirty="0" err="1" smtClean="0"/>
              <a:t>exascaleproject</a:t>
            </a:r>
            <a:r>
              <a:rPr lang="en-US" dirty="0" smtClean="0"/>
              <a:t>/sdk:AHM19  (on </a:t>
            </a:r>
            <a:r>
              <a:rPr lang="en-US" dirty="0" err="1" smtClean="0"/>
              <a:t>Dockerhub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425" y="19641962"/>
            <a:ext cx="10623402" cy="6518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825" y="19794362"/>
            <a:ext cx="10623402" cy="6518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ECP_SDK_REL_0.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7208500"/>
            <a:ext cx="22694900" cy="9461500"/>
          </a:xfrm>
          <a:prstGeom prst="rect">
            <a:avLst/>
          </a:prstGeom>
        </p:spPr>
      </p:pic>
      <p:pic>
        <p:nvPicPr>
          <p:cNvPr id="3" name="Picture 2" descr="ECP_SDK_REL_0.2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09" y="1583675"/>
            <a:ext cx="10845247" cy="452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16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0" algn="l"/>
                <a:tab pos="914377" algn="l"/>
                <a:tab pos="1828754" algn="l"/>
                <a:tab pos="2743131" algn="l"/>
                <a:tab pos="3657509" algn="l"/>
                <a:tab pos="4571886" algn="l"/>
                <a:tab pos="5486263" algn="l"/>
                <a:tab pos="6400640" algn="l"/>
                <a:tab pos="7315017" algn="l"/>
                <a:tab pos="8229394" algn="l"/>
                <a:tab pos="9143771" algn="l"/>
                <a:tab pos="10058149" algn="l"/>
              </a:tabLst>
            </a:pPr>
            <a:r>
              <a:rPr lang="en-GB" altLang="en-US" dirty="0" smtClean="0"/>
              <a:t>Extreme-Scale Scientific Software Stack (E4S)</a:t>
            </a:r>
            <a:br>
              <a:rPr lang="en-GB" altLang="en-US" dirty="0" smtClean="0"/>
            </a:br>
            <a:r>
              <a:rPr lang="en-GB" altLang="en-US" dirty="0" smtClean="0"/>
              <a:t>http://e4s.io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65760" y="1251468"/>
            <a:ext cx="11369809" cy="4047778"/>
          </a:xfrm>
        </p:spPr>
        <p:txBody>
          <a:bodyPr/>
          <a:lstStyle/>
          <a:p>
            <a:r>
              <a:rPr lang="en-US" sz="2100" dirty="0" smtClean="0">
                <a:latin typeface="Arial" charset="0"/>
                <a:ea typeface="ＭＳ Ｐゴシック" charset="0"/>
                <a:cs typeface="ＭＳ Ｐゴシック" charset="0"/>
              </a:rPr>
              <a:t>Containers for HPC that include ECP ST products. </a:t>
            </a:r>
            <a:endParaRPr lang="en-US" sz="21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425" y="19641962"/>
            <a:ext cx="10623402" cy="6518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825" y="19794362"/>
            <a:ext cx="10623402" cy="6518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pkgs_e4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137" y="1732499"/>
            <a:ext cx="7674958" cy="470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62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00"/>
    </mc:Choice>
    <mc:Fallback xmlns="">
      <p:transition xmlns:p14="http://schemas.microsoft.com/office/powerpoint/2010/main" advClick="0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0" algn="l"/>
                <a:tab pos="914377" algn="l"/>
                <a:tab pos="1828754" algn="l"/>
                <a:tab pos="2743131" algn="l"/>
                <a:tab pos="3657509" algn="l"/>
                <a:tab pos="4571886" algn="l"/>
                <a:tab pos="5486263" algn="l"/>
                <a:tab pos="6400640" algn="l"/>
                <a:tab pos="7315017" algn="l"/>
                <a:tab pos="8229394" algn="l"/>
                <a:tab pos="9143771" algn="l"/>
                <a:tab pos="10058149" algn="l"/>
              </a:tabLst>
            </a:pPr>
            <a:r>
              <a:rPr lang="en-GB" altLang="en-US" dirty="0" smtClean="0"/>
              <a:t>Extreme-Scale Scientific Software Stack (E4S)</a:t>
            </a:r>
            <a:br>
              <a:rPr lang="en-GB" altLang="en-US" dirty="0" smtClean="0"/>
            </a:br>
            <a:r>
              <a:rPr lang="en-GB" altLang="en-US" dirty="0" smtClean="0"/>
              <a:t>http://e4s.io</a:t>
            </a:r>
          </a:p>
        </p:txBody>
      </p:sp>
      <p:pic>
        <p:nvPicPr>
          <p:cNvPr id="5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425" y="19641962"/>
            <a:ext cx="10623402" cy="6518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825" y="19794362"/>
            <a:ext cx="10623402" cy="6518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trilino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560" y="1272997"/>
            <a:ext cx="5679823" cy="516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337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00"/>
    </mc:Choice>
    <mc:Fallback xmlns="">
      <p:transition xmlns:p14="http://schemas.microsoft.com/office/powerpoint/2010/main" advClick="0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E4S </a:t>
            </a:r>
            <a:r>
              <a:rPr lang="en-US" dirty="0" err="1" smtClean="0"/>
              <a:t>VirtualBox</a:t>
            </a:r>
            <a:r>
              <a:rPr lang="en-US" dirty="0" smtClean="0"/>
              <a:t> OVA </a:t>
            </a:r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smtClean="0"/>
              <a:t>Singularity</a:t>
            </a:r>
            <a:endParaRPr lang="en-US" dirty="0" smtClean="0"/>
          </a:p>
          <a:p>
            <a:r>
              <a:rPr lang="en-US" dirty="0" smtClean="0"/>
              <a:t>Shifter</a:t>
            </a:r>
          </a:p>
          <a:p>
            <a:r>
              <a:rPr lang="en-US" dirty="0" err="1" smtClean="0"/>
              <a:t>Charliecloud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09443" y="1346552"/>
            <a:ext cx="11414688" cy="499715"/>
          </a:xfrm>
        </p:spPr>
        <p:txBody>
          <a:bodyPr/>
          <a:lstStyle/>
          <a:p>
            <a:r>
              <a:rPr lang="en-US" dirty="0" smtClean="0"/>
              <a:t>Contains all four container </a:t>
            </a:r>
            <a:r>
              <a:rPr lang="en-US" dirty="0" smtClean="0"/>
              <a:t>runtimes and the E4S </a:t>
            </a:r>
            <a:r>
              <a:rPr lang="en-US" dirty="0" smtClean="0"/>
              <a:t>Singularity image</a:t>
            </a:r>
            <a:r>
              <a:rPr lang="en-US" dirty="0" smtClean="0"/>
              <a:t>!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Google Shape;12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121550" y="11975775"/>
            <a:ext cx="8917801" cy="3939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E4S_OVA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515" y="1812512"/>
            <a:ext cx="7667906" cy="432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08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E4S image on Amazon AWS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AWS AMI ID (Oregon, us-west-2 region):</a:t>
            </a:r>
          </a:p>
          <a:p>
            <a:pPr lvl="1"/>
            <a:r>
              <a:rPr lang="fi-FI" dirty="0"/>
              <a:t>ami-</a:t>
            </a:r>
            <a:r>
              <a:rPr lang="fi-FI" dirty="0" smtClean="0"/>
              <a:t>063e830287b86155c</a:t>
            </a:r>
          </a:p>
          <a:p>
            <a:r>
              <a:rPr lang="fi-FI" dirty="0" smtClean="0"/>
              <a:t>Royalty </a:t>
            </a:r>
            <a:r>
              <a:rPr lang="fi-FI" dirty="0" err="1" smtClean="0"/>
              <a:t>free</a:t>
            </a:r>
            <a:r>
              <a:rPr lang="fi-FI" dirty="0" smtClean="0"/>
              <a:t>, </a:t>
            </a:r>
            <a:r>
              <a:rPr lang="fi-FI" dirty="0" err="1" smtClean="0"/>
              <a:t>public</a:t>
            </a:r>
            <a:r>
              <a:rPr lang="fi-FI" dirty="0" smtClean="0"/>
              <a:t> image with HPC, AI, and 4 </a:t>
            </a:r>
            <a:r>
              <a:rPr lang="fi-FI" dirty="0" err="1" smtClean="0"/>
              <a:t>container</a:t>
            </a:r>
            <a:r>
              <a:rPr lang="fi-FI" dirty="0" smtClean="0"/>
              <a:t> </a:t>
            </a:r>
            <a:r>
              <a:rPr lang="fi-FI" dirty="0" err="1" smtClean="0"/>
              <a:t>runtimes</a:t>
            </a:r>
            <a:endParaRPr lang="fi-FI" dirty="0" smtClean="0"/>
          </a:p>
          <a:p>
            <a:r>
              <a:rPr lang="fi-FI" dirty="0" err="1" smtClean="0"/>
              <a:t>Launch</a:t>
            </a:r>
            <a:r>
              <a:rPr lang="fi-FI" dirty="0" smtClean="0"/>
              <a:t> EC2 </a:t>
            </a:r>
            <a:r>
              <a:rPr lang="fi-FI" dirty="0" err="1" smtClean="0"/>
              <a:t>instance</a:t>
            </a:r>
            <a:r>
              <a:rPr lang="fi-FI" dirty="0" smtClean="0"/>
              <a:t> with </a:t>
            </a:r>
            <a:r>
              <a:rPr lang="fi-FI" dirty="0" err="1" smtClean="0"/>
              <a:t>this</a:t>
            </a:r>
            <a:r>
              <a:rPr lang="fi-FI" dirty="0" smtClean="0"/>
              <a:t> AMI</a:t>
            </a:r>
          </a:p>
          <a:p>
            <a:pPr lvl="1"/>
            <a:r>
              <a:rPr lang="fi-FI" dirty="0" err="1" smtClean="0"/>
              <a:t>Login</a:t>
            </a:r>
            <a:r>
              <a:rPr lang="fi-FI" dirty="0" smtClean="0"/>
              <a:t>: </a:t>
            </a:r>
            <a:r>
              <a:rPr lang="fi-FI" dirty="0" err="1" smtClean="0"/>
              <a:t>livetau</a:t>
            </a:r>
            <a:endParaRPr lang="fi-FI" dirty="0" smtClean="0"/>
          </a:p>
          <a:p>
            <a:pPr lvl="1"/>
            <a:r>
              <a:rPr lang="fi-FI" dirty="0" err="1" smtClean="0"/>
              <a:t>Password</a:t>
            </a:r>
            <a:r>
              <a:rPr lang="fi-FI" dirty="0" smtClean="0"/>
              <a:t>: ****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09443" y="1346552"/>
            <a:ext cx="11414688" cy="499715"/>
          </a:xfrm>
        </p:spPr>
        <p:txBody>
          <a:bodyPr/>
          <a:lstStyle/>
          <a:p>
            <a:r>
              <a:rPr lang="en-US" dirty="0" smtClean="0"/>
              <a:t>Contains all four container </a:t>
            </a:r>
            <a:r>
              <a:rPr lang="en-US" dirty="0" smtClean="0"/>
              <a:t>runtimes and the E4S </a:t>
            </a:r>
            <a:r>
              <a:rPr lang="en-US" dirty="0" smtClean="0"/>
              <a:t>Singularity image</a:t>
            </a:r>
            <a:r>
              <a:rPr lang="en-US" dirty="0" smtClean="0"/>
              <a:t>!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Google Shape;12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121550" y="11975775"/>
            <a:ext cx="8917801" cy="3939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WS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551" y="4582742"/>
            <a:ext cx="3488244" cy="183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1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038" y="1601726"/>
            <a:ext cx="11160961" cy="442277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module swap </a:t>
            </a:r>
            <a:r>
              <a:rPr lang="en-US" dirty="0" err="1"/>
              <a:t>PrgEnv-intel</a:t>
            </a:r>
            <a:r>
              <a:rPr lang="en-US" dirty="0"/>
              <a:t> </a:t>
            </a:r>
            <a:r>
              <a:rPr lang="en-US" dirty="0" err="1"/>
              <a:t>PrgEnv</a:t>
            </a:r>
            <a:r>
              <a:rPr lang="en-US" dirty="0"/>
              <a:t>-</a:t>
            </a:r>
            <a:r>
              <a:rPr lang="en-US" dirty="0" smtClean="0"/>
              <a:t>gnu</a:t>
            </a:r>
          </a:p>
          <a:p>
            <a:pPr marL="0" indent="0">
              <a:buNone/>
            </a:pPr>
            <a:r>
              <a:rPr lang="en-US" dirty="0" smtClean="0"/>
              <a:t>module </a:t>
            </a:r>
            <a:r>
              <a:rPr lang="en-US" dirty="0"/>
              <a:t>swap </a:t>
            </a:r>
            <a:r>
              <a:rPr lang="en-US" dirty="0" err="1"/>
              <a:t>cray-mpich</a:t>
            </a:r>
            <a:r>
              <a:rPr lang="en-US" dirty="0"/>
              <a:t> </a:t>
            </a:r>
            <a:r>
              <a:rPr lang="en-US" dirty="0" err="1"/>
              <a:t>cray-mpich-abi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export </a:t>
            </a:r>
            <a:r>
              <a:rPr lang="en-US" dirty="0"/>
              <a:t>SINGULARITYENV_LIBWLM_DETECT=/opt/</a:t>
            </a:r>
            <a:r>
              <a:rPr lang="en-US" dirty="0" err="1"/>
              <a:t>cray</a:t>
            </a:r>
            <a:r>
              <a:rPr lang="en-US" dirty="0"/>
              <a:t>/</a:t>
            </a:r>
            <a:r>
              <a:rPr lang="en-US" dirty="0" err="1"/>
              <a:t>wlm_detect</a:t>
            </a:r>
            <a:r>
              <a:rPr lang="en-US" dirty="0"/>
              <a:t>/1.3.2-6.0.6.0_3.8__g388ccd5.ari/lib64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FF0000"/>
                </a:solidFill>
              </a:rPr>
              <a:t>aprun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/>
              <a:t>-n 16 -N 8 </a:t>
            </a:r>
            <a:r>
              <a:rPr lang="en-US" dirty="0">
                <a:solidFill>
                  <a:srgbClr val="FF0000"/>
                </a:solidFill>
              </a:rPr>
              <a:t>singularity</a:t>
            </a:r>
            <a:r>
              <a:rPr lang="en-US" dirty="0"/>
              <a:t> exec -H $HOME    -B /projects/ECP_SDK:/projects/</a:t>
            </a:r>
            <a:r>
              <a:rPr lang="en-US" dirty="0" err="1"/>
              <a:t>ECP_SDK:ro</a:t>
            </a:r>
            <a:r>
              <a:rPr lang="en-US" dirty="0"/>
              <a:t> -B /opt:/</a:t>
            </a:r>
            <a:r>
              <a:rPr lang="en-US" dirty="0" err="1"/>
              <a:t>opt:ro</a:t>
            </a:r>
            <a:r>
              <a:rPr lang="en-US" dirty="0"/>
              <a:t> -B /</a:t>
            </a:r>
            <a:r>
              <a:rPr lang="en-US" dirty="0" err="1"/>
              <a:t>var</a:t>
            </a:r>
            <a:r>
              <a:rPr lang="en-US" dirty="0"/>
              <a:t>/opt:/</a:t>
            </a:r>
            <a:r>
              <a:rPr lang="en-US" dirty="0" err="1"/>
              <a:t>var</a:t>
            </a:r>
            <a:r>
              <a:rPr lang="en-US" dirty="0"/>
              <a:t>/</a:t>
            </a:r>
            <a:r>
              <a:rPr lang="en-US" dirty="0" err="1"/>
              <a:t>opt:ro</a:t>
            </a:r>
            <a:r>
              <a:rPr lang="en-US" dirty="0"/>
              <a:t> /projects/ECP_SDK/containers/singularity/</a:t>
            </a:r>
            <a:r>
              <a:rPr lang="en-US" dirty="0" err="1"/>
              <a:t>ecp.simg</a:t>
            </a:r>
            <a:r>
              <a:rPr lang="en-US" dirty="0"/>
              <a:t> bash -c 'unset CRAYPE_VERSION; source /</a:t>
            </a:r>
            <a:r>
              <a:rPr lang="en-US" dirty="0" err="1"/>
              <a:t>usr</a:t>
            </a:r>
            <a:r>
              <a:rPr lang="en-US" dirty="0"/>
              <a:t>/local/packages/</a:t>
            </a:r>
            <a:r>
              <a:rPr lang="en-US" dirty="0" err="1"/>
              <a:t>ecp</a:t>
            </a:r>
            <a:r>
              <a:rPr lang="en-US" dirty="0"/>
              <a:t>/</a:t>
            </a:r>
            <a:r>
              <a:rPr lang="en-US" dirty="0" err="1"/>
              <a:t>misc</a:t>
            </a:r>
            <a:r>
              <a:rPr lang="en-US" dirty="0"/>
              <a:t>/</a:t>
            </a:r>
            <a:r>
              <a:rPr lang="en-US" dirty="0" err="1"/>
              <a:t>bashrc</a:t>
            </a:r>
            <a:r>
              <a:rPr lang="en-US" dirty="0"/>
              <a:t>; </a:t>
            </a:r>
            <a:r>
              <a:rPr lang="en-US" dirty="0" err="1"/>
              <a:t>spack</a:t>
            </a:r>
            <a:r>
              <a:rPr lang="en-US" dirty="0"/>
              <a:t> load   </a:t>
            </a:r>
            <a:r>
              <a:rPr lang="en-US" dirty="0" err="1"/>
              <a:t>trilinos</a:t>
            </a:r>
            <a:r>
              <a:rPr lang="en-US" dirty="0"/>
              <a:t> </a:t>
            </a:r>
            <a:r>
              <a:rPr lang="en-US" dirty="0" err="1"/>
              <a:t>hypre</a:t>
            </a:r>
            <a:r>
              <a:rPr lang="en-US" dirty="0"/>
              <a:t> </a:t>
            </a:r>
            <a:r>
              <a:rPr lang="en-US" dirty="0" err="1"/>
              <a:t>parmetis</a:t>
            </a:r>
            <a:r>
              <a:rPr lang="en-US" dirty="0"/>
              <a:t> hdf5 metis </a:t>
            </a:r>
            <a:r>
              <a:rPr lang="en-US" dirty="0" err="1"/>
              <a:t>openblas</a:t>
            </a:r>
            <a:r>
              <a:rPr lang="en-US" dirty="0"/>
              <a:t> </a:t>
            </a:r>
            <a:r>
              <a:rPr lang="en-US" dirty="0" err="1"/>
              <a:t>superlu</a:t>
            </a:r>
            <a:r>
              <a:rPr lang="en-US" dirty="0"/>
              <a:t> </a:t>
            </a:r>
            <a:r>
              <a:rPr lang="en-US" dirty="0" err="1"/>
              <a:t>zlib</a:t>
            </a:r>
            <a:r>
              <a:rPr lang="en-US" dirty="0"/>
              <a:t> </a:t>
            </a:r>
            <a:r>
              <a:rPr lang="en-US" dirty="0" err="1"/>
              <a:t>netcdf</a:t>
            </a:r>
            <a:r>
              <a:rPr lang="en-US" dirty="0"/>
              <a:t> </a:t>
            </a:r>
            <a:r>
              <a:rPr lang="en-US" dirty="0" err="1"/>
              <a:t>matio</a:t>
            </a:r>
            <a:r>
              <a:rPr lang="en-US" dirty="0"/>
              <a:t> boost@1.66.0 </a:t>
            </a:r>
            <a:r>
              <a:rPr lang="en-US" dirty="0" err="1"/>
              <a:t>scalapack</a:t>
            </a:r>
            <a:r>
              <a:rPr lang="en-US" dirty="0"/>
              <a:t> suite-sparse tau ;</a:t>
            </a:r>
            <a:r>
              <a:rPr lang="en-US" dirty="0" err="1"/>
              <a:t>spack</a:t>
            </a:r>
            <a:r>
              <a:rPr lang="en-US" dirty="0"/>
              <a:t> unload </a:t>
            </a:r>
            <a:r>
              <a:rPr lang="en-US" dirty="0" err="1"/>
              <a:t>openmpi</a:t>
            </a:r>
            <a:r>
              <a:rPr lang="en-US" dirty="0"/>
              <a:t> </a:t>
            </a:r>
            <a:r>
              <a:rPr lang="en-US" dirty="0" err="1"/>
              <a:t>mpich</a:t>
            </a:r>
            <a:r>
              <a:rPr lang="en-US" dirty="0"/>
              <a:t> ;  export LD_LIBRARY_PATH=$LIBWLM_DETECT:$CRAY_LD_LIBRARY_PATH:$CRAYPAT_LD_LIBRARY_PATH:$LD_LIBRARY_PATH   ; /projects/ECP_SDK/tutorial/demo/</a:t>
            </a:r>
            <a:r>
              <a:rPr lang="en-US" dirty="0" err="1"/>
              <a:t>trilinos</a:t>
            </a:r>
            <a:r>
              <a:rPr lang="en-US" dirty="0"/>
              <a:t>/</a:t>
            </a:r>
            <a:r>
              <a:rPr lang="en-US" dirty="0" err="1"/>
              <a:t>Zoltan</a:t>
            </a:r>
            <a:r>
              <a:rPr lang="en-US" dirty="0"/>
              <a:t>/</a:t>
            </a:r>
            <a:r>
              <a:rPr lang="en-US" dirty="0" err="1">
                <a:solidFill>
                  <a:srgbClr val="FF0000"/>
                </a:solidFill>
              </a:rPr>
              <a:t>Zoltan</a:t>
            </a:r>
            <a:r>
              <a:rPr lang="en-US" dirty="0"/>
              <a:t>; 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4227" y="941652"/>
            <a:ext cx="11160961" cy="499715"/>
          </a:xfrm>
        </p:spPr>
        <p:txBody>
          <a:bodyPr/>
          <a:lstStyle/>
          <a:p>
            <a:r>
              <a:rPr lang="en-US" sz="2400" dirty="0" smtClean="0"/>
              <a:t>% </a:t>
            </a:r>
            <a:r>
              <a:rPr lang="en-US" sz="2400" dirty="0" err="1"/>
              <a:t>qsub</a:t>
            </a:r>
            <a:r>
              <a:rPr lang="en-US" sz="2400" dirty="0"/>
              <a:t> -A </a:t>
            </a:r>
            <a:r>
              <a:rPr lang="en-US" sz="2400" dirty="0">
                <a:solidFill>
                  <a:srgbClr val="FF0000"/>
                </a:solidFill>
              </a:rPr>
              <a:t>ECP_SDK</a:t>
            </a:r>
            <a:r>
              <a:rPr lang="en-US" sz="2400" dirty="0"/>
              <a:t> -t 30 -n 2  -q debug-cache-quad  -</a:t>
            </a:r>
            <a:r>
              <a:rPr lang="en-US" sz="2400" dirty="0" smtClean="0"/>
              <a:t>I</a:t>
            </a:r>
          </a:p>
          <a:p>
            <a:r>
              <a:rPr lang="en-US" sz="2400" dirty="0" smtClean="0"/>
              <a:t>% /projects/ECP_SDK/tutorial/</a:t>
            </a:r>
            <a:r>
              <a:rPr lang="en-US" sz="2400" dirty="0" err="1" smtClean="0"/>
              <a:t>run_job.sh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5" name="Google Shape;12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425" y="19641962"/>
            <a:ext cx="10623402" cy="651876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Singularity on Theta at ALCF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06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s (Wide Screen)">
  <a:themeElements>
    <a:clrScheme name="ECP 171103 final">
      <a:dk1>
        <a:sysClr val="windowText" lastClr="000000"/>
      </a:dk1>
      <a:lt1>
        <a:sysClr val="window" lastClr="FFFFFF"/>
      </a:lt1>
      <a:dk2>
        <a:srgbClr val="266093"/>
      </a:dk2>
      <a:lt2>
        <a:srgbClr val="FFFFFF"/>
      </a:lt2>
      <a:accent1>
        <a:srgbClr val="2A75BB"/>
      </a:accent1>
      <a:accent2>
        <a:srgbClr val="84B641"/>
      </a:accent2>
      <a:accent3>
        <a:srgbClr val="43B1E5"/>
      </a:accent3>
      <a:accent4>
        <a:srgbClr val="D13940"/>
      </a:accent4>
      <a:accent5>
        <a:srgbClr val="C39C2F"/>
      </a:accent5>
      <a:accent6>
        <a:srgbClr val="7F7F7F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</a:spPr>
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2000" dirty="0">
            <a:solidFill>
              <a:schemeClr val="bg1"/>
            </a:solidFill>
          </a:defRPr>
        </a:defPPr>
      </a:lstStyle>
    </a:spDef>
    <a:txDef>
      <a:spPr>
        <a:noFill/>
      </a:spPr>
      <a:bodyPr wrap="square" lIns="118872" tIns="91440" rIns="118872" bIns="91440" rtlCol="0" anchor="ctr" anchorCtr="0">
        <a:spAutoFit/>
      </a:bodyPr>
      <a:lstStyle>
        <a:defPPr algn="l">
          <a:lnSpc>
            <a:spcPct val="90000"/>
          </a:lnSpc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ECP_PowerPointTemplate-v1.0_20171106" id="{82BFD86B-8FF4-4B2C-AD68-5655622D7E2C}" vid="{C92328A0-5FA1-40E2-AE72-E588ED49ADD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5464437F680748A68B85EB6594EA7D" ma:contentTypeVersion="0" ma:contentTypeDescription="Create a new document." ma:contentTypeScope="" ma:versionID="fe3f4dd58d5914c51cfc6deaa8ad845c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9E20559-B232-4371-8690-E3D8007EDB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0EC660-24D0-43A0-AE5E-E274115E726B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8DB7DEB-074E-4EE8-9B6E-FD27732310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Presentations (Wide Screen)</Template>
  <TotalTime>964</TotalTime>
  <Words>827</Words>
  <Application>Microsoft Macintosh PowerPoint</Application>
  <PresentationFormat>Custom</PresentationFormat>
  <Paragraphs>87</Paragraphs>
  <Slides>13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Presentations (Wide Screen)</vt:lpstr>
      <vt:lpstr>E4S: Extreme-Scale Scientific Software Stack  https://e4s.io</vt:lpstr>
      <vt:lpstr>Extreme-Scale Scientific Software Stack (E4S) https://e4s.io</vt:lpstr>
      <vt:lpstr>Docker</vt:lpstr>
      <vt:lpstr>E4S Second Release (37+ ST products) exascaleproject/sdk:AHM19  (on Dockerhub)</vt:lpstr>
      <vt:lpstr>Extreme-Scale Scientific Software Stack (E4S) http://e4s.io</vt:lpstr>
      <vt:lpstr>Extreme-Scale Scientific Software Stack (E4S) http://e4s.io</vt:lpstr>
      <vt:lpstr>E4S VirtualBox OVA image</vt:lpstr>
      <vt:lpstr>E4S image on Amazon AWS</vt:lpstr>
      <vt:lpstr>Singularity on Theta at ALCF</vt:lpstr>
      <vt:lpstr>Singularity on Quartz at LLLNL</vt:lpstr>
      <vt:lpstr>Replacing MPI with Shifter on Cori.nersc.gov</vt:lpstr>
      <vt:lpstr>Future work, issues… </vt:lpstr>
      <vt:lpstr>Acknowledgment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Argonne Training Program on Extreme-Scale Computing</dc:title>
  <dc:creator>Microsoft Office User</dc:creator>
  <cp:lastModifiedBy>Sameer Shende</cp:lastModifiedBy>
  <cp:revision>28</cp:revision>
  <cp:lastPrinted>2017-11-02T18:35:01Z</cp:lastPrinted>
  <dcterms:created xsi:type="dcterms:W3CDTF">2018-07-03T20:41:24Z</dcterms:created>
  <dcterms:modified xsi:type="dcterms:W3CDTF">2019-06-10T23:04:04Z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0x010100565464437F680748A68B85EB6594EA7D</vt:lpwstr>
  </property>
</Properties>
</file>

<file path=docProps/thumbnail.jpeg>
</file>